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80" r:id="rId5"/>
    <p:sldId id="281" r:id="rId6"/>
    <p:sldId id="282" r:id="rId7"/>
    <p:sldId id="283" r:id="rId8"/>
    <p:sldId id="284" r:id="rId9"/>
    <p:sldId id="264" r:id="rId10"/>
    <p:sldId id="285" r:id="rId11"/>
    <p:sldId id="270" r:id="rId12"/>
    <p:sldId id="271" r:id="rId13"/>
    <p:sldId id="278" r:id="rId14"/>
    <p:sldId id="286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en, Lily" initials="CL" lastIdx="1" clrIdx="0"/>
  <p:cmAuthor id="1" name="ynl" initials="YKL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F1925D"/>
    <a:srgbClr val="EA8B00"/>
    <a:srgbClr val="0091C4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1-24T16:55:37.728" idx="1">
    <p:pos x="5236" y="1804"/>
    <p:text>I added this line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1-24T16:56:02.156" idx="2">
    <p:pos x="10" y="10"/>
    <p:text>I added this slide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C54C1B-E35A-4AB2-9910-E0804168CD20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E413F0-639B-4A47-960C-E666C717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22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4EFEEFE-B6F9-47FA-8CCA-6B5711A0B321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E8A03C-3377-4C44-9FCA-0F400AA4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65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all public key crypto is dead…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8A03C-3377-4C44-9FCA-0F400AA46E9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38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 128 bits, ECC is</a:t>
            </a:r>
            <a:r>
              <a:rPr lang="en-US" baseline="0" dirty="0" smtClean="0"/>
              <a:t> 256, RSA is 3072, </a:t>
            </a:r>
          </a:p>
          <a:p>
            <a:r>
              <a:rPr lang="en-US" baseline="0" dirty="0" smtClean="0"/>
              <a:t>NTRU is 8k, Rainbow is ~ 1M, and </a:t>
            </a:r>
            <a:r>
              <a:rPr lang="en-US" baseline="0" dirty="0" err="1" smtClean="0"/>
              <a:t>McEliece</a:t>
            </a:r>
            <a:r>
              <a:rPr lang="en-US" baseline="0" dirty="0" smtClean="0"/>
              <a:t> is ~8M.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8A03C-3377-4C44-9FCA-0F400AA46E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11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11/30/2015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 dirty="0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11/30/2015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11/30/2015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/>
              </a:rPr>
              <a:t>A</a:t>
            </a:r>
            <a:r>
              <a:rPr lang="en-US" dirty="0" smtClean="0">
                <a:effectLst/>
              </a:rPr>
              <a:t> Quantum </a:t>
            </a:r>
            <a:r>
              <a:rPr lang="en-US" dirty="0">
                <a:effectLst/>
              </a:rPr>
              <a:t>World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and how NIST is preparing for future crypto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7772400" cy="1534711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sz="2800" dirty="0" smtClean="0"/>
              <a:t>Dustin Moody</a:t>
            </a:r>
          </a:p>
          <a:p>
            <a:r>
              <a:rPr lang="en-US" sz="2800" dirty="0" smtClean="0"/>
              <a:t>Post </a:t>
            </a:r>
            <a:r>
              <a:rPr lang="en-US" sz="2800" dirty="0"/>
              <a:t>Quantum Cryptography Team </a:t>
            </a:r>
          </a:p>
          <a:p>
            <a:r>
              <a:rPr lang="en-US" sz="2800" dirty="0"/>
              <a:t>National Institute of Standards and Technology (NIST</a:t>
            </a:r>
            <a:r>
              <a:rPr lang="en-US" sz="2800" dirty="0" smtClean="0"/>
              <a:t>)</a:t>
            </a:r>
          </a:p>
          <a:p>
            <a:r>
              <a:rPr lang="en-US" sz="2800" dirty="0" smtClean="0">
                <a:solidFill>
                  <a:schemeClr val="accent1"/>
                </a:solidFill>
              </a:rPr>
              <a:t>pqc@nist.gov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37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are most important in practice?</a:t>
            </a:r>
          </a:p>
          <a:p>
            <a:pPr lvl="1"/>
            <a:r>
              <a:rPr lang="en-US" sz="2000" dirty="0" smtClean="0"/>
              <a:t>Public and private key sizes </a:t>
            </a:r>
          </a:p>
          <a:p>
            <a:pPr lvl="1"/>
            <a:r>
              <a:rPr lang="en-US" sz="2000" dirty="0" smtClean="0"/>
              <a:t>Key pair generation time</a:t>
            </a:r>
          </a:p>
          <a:p>
            <a:pPr lvl="1"/>
            <a:r>
              <a:rPr lang="en-US" sz="2000" dirty="0" err="1" smtClean="0"/>
              <a:t>Ciphertext</a:t>
            </a:r>
            <a:r>
              <a:rPr lang="en-US" sz="2000" dirty="0" smtClean="0"/>
              <a:t> size</a:t>
            </a:r>
          </a:p>
          <a:p>
            <a:pPr lvl="1"/>
            <a:r>
              <a:rPr lang="en-US" sz="2000" dirty="0" smtClean="0"/>
              <a:t>Encryption/Decryption speed</a:t>
            </a:r>
          </a:p>
          <a:p>
            <a:pPr lvl="1"/>
            <a:r>
              <a:rPr lang="en-US" sz="2000" dirty="0" smtClean="0"/>
              <a:t>Signature size</a:t>
            </a:r>
          </a:p>
          <a:p>
            <a:pPr lvl="1"/>
            <a:r>
              <a:rPr lang="en-US" sz="2000" dirty="0" smtClean="0"/>
              <a:t>Signature generation time</a:t>
            </a:r>
          </a:p>
          <a:p>
            <a:pPr lvl="1"/>
            <a:r>
              <a:rPr lang="en-US" sz="2000" dirty="0" smtClean="0"/>
              <a:t>Signature verification time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Not a lot of benchmarks in this area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03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For most of the potential PQC replacements, the times needed for encryption, decryption, signing, verification are </a:t>
            </a:r>
            <a:r>
              <a:rPr lang="en-US" dirty="0" smtClean="0">
                <a:solidFill>
                  <a:srgbClr val="1FAECD"/>
                </a:solidFill>
              </a:rPr>
              <a:t>acceptable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Some key sizes are </a:t>
            </a:r>
            <a:r>
              <a:rPr lang="en-US" dirty="0" smtClean="0">
                <a:solidFill>
                  <a:srgbClr val="1FAECD"/>
                </a:solidFill>
              </a:rPr>
              <a:t>significantly increased</a:t>
            </a:r>
          </a:p>
          <a:p>
            <a:pPr lvl="1"/>
            <a:r>
              <a:rPr lang="en-US" dirty="0" smtClean="0"/>
              <a:t>For most protocols, if the public keys do not need to be exchanged, it may not be a problem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Some ciphertext and signature sizes are </a:t>
            </a:r>
            <a:r>
              <a:rPr lang="en-US" dirty="0" smtClean="0">
                <a:solidFill>
                  <a:srgbClr val="1FAECD"/>
                </a:solidFill>
              </a:rPr>
              <a:t>not quite plausible</a:t>
            </a:r>
          </a:p>
          <a:p>
            <a:endParaRPr lang="en-US" dirty="0" smtClean="0">
              <a:solidFill>
                <a:srgbClr val="1FAECD"/>
              </a:solidFill>
            </a:endParaRPr>
          </a:p>
          <a:p>
            <a:r>
              <a:rPr lang="en-US" dirty="0" smtClean="0"/>
              <a:t>Key pair generation time for the encryption schemes is not bad at all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1FAECD"/>
                </a:solidFill>
              </a:rPr>
              <a:t>No easy “drop-in” replacements</a:t>
            </a:r>
          </a:p>
          <a:p>
            <a:endParaRPr lang="en-US" dirty="0" smtClean="0"/>
          </a:p>
          <a:p>
            <a:r>
              <a:rPr lang="en-US" dirty="0" smtClean="0"/>
              <a:t>Would be nice to have more benchmarks 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82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43272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What does security mean?</a:t>
            </a:r>
          </a:p>
          <a:p>
            <a:pPr lvl="1"/>
            <a:r>
              <a:rPr lang="en-US" sz="2000" dirty="0" smtClean="0"/>
              <a:t>Breaking the cryptosystem is computationally hard, </a:t>
            </a:r>
            <a:br>
              <a:rPr lang="en-US" sz="2000" dirty="0" smtClean="0"/>
            </a:br>
            <a:r>
              <a:rPr lang="en-US" sz="2000" dirty="0" smtClean="0"/>
              <a:t>e.g., requires 2</a:t>
            </a:r>
            <a:r>
              <a:rPr lang="en-US" sz="2000" baseline="30000" dirty="0" smtClean="0"/>
              <a:t>256</a:t>
            </a:r>
            <a:r>
              <a:rPr lang="en-US" sz="2000" dirty="0" smtClean="0"/>
              <a:t> operations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Show security against </a:t>
            </a:r>
            <a:r>
              <a:rPr lang="en-US" sz="2400" dirty="0" smtClean="0">
                <a:solidFill>
                  <a:schemeClr val="accent1"/>
                </a:solidFill>
              </a:rPr>
              <a:t>known attacks</a:t>
            </a:r>
          </a:p>
          <a:p>
            <a:pPr lvl="1"/>
            <a:endParaRPr lang="en-US" sz="2000" dirty="0" smtClean="0"/>
          </a:p>
          <a:p>
            <a:r>
              <a:rPr lang="en-US" sz="2400" dirty="0"/>
              <a:t>H</a:t>
            </a:r>
            <a:r>
              <a:rPr lang="en-US" sz="2400" dirty="0" smtClean="0"/>
              <a:t>ow to protect against </a:t>
            </a:r>
            <a:r>
              <a:rPr lang="en-US" sz="2400" dirty="0" smtClean="0">
                <a:solidFill>
                  <a:schemeClr val="accent1"/>
                </a:solidFill>
              </a:rPr>
              <a:t>unknown attacks</a:t>
            </a:r>
            <a:r>
              <a:rPr lang="en-US" sz="2400" dirty="0" smtClean="0"/>
              <a:t>?</a:t>
            </a:r>
          </a:p>
          <a:p>
            <a:pPr lvl="2"/>
            <a:r>
              <a:rPr lang="en-US" sz="1800" dirty="0" smtClean="0">
                <a:solidFill>
                  <a:schemeClr val="accent1"/>
                </a:solidFill>
              </a:rPr>
              <a:t>Security proofs </a:t>
            </a:r>
            <a:r>
              <a:rPr lang="en-US" sz="1800" dirty="0" smtClean="0"/>
              <a:t>(based on mathematical conjectures)</a:t>
            </a:r>
          </a:p>
          <a:p>
            <a:pPr lvl="3"/>
            <a:r>
              <a:rPr lang="en-US" sz="1600" dirty="0" smtClean="0"/>
              <a:t>Many PQC systems use new assumptions, often with special structure</a:t>
            </a:r>
          </a:p>
          <a:p>
            <a:pPr lvl="3"/>
            <a:endParaRPr lang="en-US" sz="1600" dirty="0" smtClean="0"/>
          </a:p>
          <a:p>
            <a:r>
              <a:rPr lang="en-US" sz="2400" dirty="0"/>
              <a:t>How to measure the complexity of a </a:t>
            </a:r>
            <a:r>
              <a:rPr lang="en-US" sz="2400" dirty="0">
                <a:solidFill>
                  <a:schemeClr val="accent1"/>
                </a:solidFill>
              </a:rPr>
              <a:t>quantum</a:t>
            </a:r>
            <a:r>
              <a:rPr lang="en-US" sz="2400" dirty="0"/>
              <a:t> attack?</a:t>
            </a:r>
          </a:p>
          <a:p>
            <a:endParaRPr lang="en-US" sz="2400" dirty="0"/>
          </a:p>
          <a:p>
            <a:r>
              <a:rPr lang="en-US" sz="2400" dirty="0"/>
              <a:t>How well do these cryptosystems perform with other protocols </a:t>
            </a:r>
            <a:r>
              <a:rPr lang="en-US" sz="2400" dirty="0">
                <a:solidFill>
                  <a:schemeClr val="accent1"/>
                </a:solidFill>
              </a:rPr>
              <a:t>in the real world</a:t>
            </a:r>
            <a:r>
              <a:rPr lang="en-US" sz="2400" dirty="0"/>
              <a:t>?</a:t>
            </a:r>
          </a:p>
          <a:p>
            <a:endParaRPr lang="en-US" sz="2400" dirty="0"/>
          </a:p>
          <a:p>
            <a:r>
              <a:rPr lang="en-US" sz="2400" dirty="0"/>
              <a:t>Are there </a:t>
            </a:r>
            <a:r>
              <a:rPr lang="en-US" sz="2400" dirty="0">
                <a:solidFill>
                  <a:schemeClr val="accent1"/>
                </a:solidFill>
              </a:rPr>
              <a:t>concrete</a:t>
            </a:r>
            <a:r>
              <a:rPr lang="en-US" sz="2400" dirty="0"/>
              <a:t> estimates of security (e.g. </a:t>
            </a:r>
            <a:r>
              <a:rPr lang="en-US" sz="2400" dirty="0" smtClean="0"/>
              <a:t>128 </a:t>
            </a:r>
            <a:r>
              <a:rPr lang="en-US" sz="2400" dirty="0"/>
              <a:t>bits)?</a:t>
            </a:r>
          </a:p>
          <a:p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3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90872"/>
          </a:xfrm>
        </p:spPr>
        <p:txBody>
          <a:bodyPr>
            <a:normAutofit fontScale="70000" lnSpcReduction="20000"/>
          </a:bodyPr>
          <a:lstStyle/>
          <a:p>
            <a:pPr marL="109728" lvl="0" indent="0">
              <a:buClr>
                <a:srgbClr val="2DA2BF"/>
              </a:buClr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en-US" sz="2800" dirty="0">
                <a:solidFill>
                  <a:prstClr val="black"/>
                </a:solidFill>
              </a:rPr>
              <a:t>Objectives</a:t>
            </a:r>
          </a:p>
          <a:p>
            <a:pPr lvl="1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Examine quantum-resistant public key cryptosystems</a:t>
            </a:r>
          </a:p>
          <a:p>
            <a:pPr lvl="1">
              <a:buClr>
                <a:srgbClr val="2DA2BF"/>
              </a:buClr>
            </a:pPr>
            <a:r>
              <a:rPr lang="en-US" dirty="0" smtClean="0"/>
              <a:t>Monitor q</a:t>
            </a:r>
            <a:r>
              <a:rPr lang="en-US" dirty="0" smtClean="0">
                <a:solidFill>
                  <a:prstClr val="black"/>
                </a:solidFill>
              </a:rPr>
              <a:t>uantum </a:t>
            </a:r>
            <a:r>
              <a:rPr lang="en-US" dirty="0">
                <a:solidFill>
                  <a:prstClr val="black"/>
                </a:solidFill>
              </a:rPr>
              <a:t>computing progress and applicability of known quantum </a:t>
            </a:r>
            <a:r>
              <a:rPr lang="en-US" dirty="0" smtClean="0">
                <a:solidFill>
                  <a:prstClr val="black"/>
                </a:solidFill>
              </a:rPr>
              <a:t>algorithms</a:t>
            </a:r>
          </a:p>
          <a:p>
            <a:endParaRPr lang="en-US" dirty="0" smtClean="0"/>
          </a:p>
          <a:p>
            <a:r>
              <a:rPr lang="en-US" dirty="0" smtClean="0"/>
              <a:t>Biweekly </a:t>
            </a:r>
            <a:r>
              <a:rPr lang="en-US" dirty="0"/>
              <a:t>seminars since 2012</a:t>
            </a:r>
          </a:p>
          <a:p>
            <a:pPr marL="393192" lvl="1" indent="0">
              <a:buNone/>
            </a:pPr>
            <a:endParaRPr lang="en-US" dirty="0"/>
          </a:p>
          <a:p>
            <a:r>
              <a:rPr lang="en-US" dirty="0"/>
              <a:t>Publications and presentations</a:t>
            </a:r>
          </a:p>
          <a:p>
            <a:pPr lvl="1"/>
            <a:r>
              <a:rPr lang="en-US" dirty="0"/>
              <a:t>Journals, conferences, workshops</a:t>
            </a:r>
          </a:p>
          <a:p>
            <a:pPr lvl="1"/>
            <a:endParaRPr lang="en-US" dirty="0"/>
          </a:p>
          <a:p>
            <a:r>
              <a:rPr lang="en-US" dirty="0"/>
              <a:t>Collaboration:</a:t>
            </a:r>
          </a:p>
          <a:p>
            <a:pPr lvl="1"/>
            <a:r>
              <a:rPr lang="en-US" dirty="0"/>
              <a:t>Hosting academic visitors</a:t>
            </a:r>
          </a:p>
          <a:p>
            <a:pPr lvl="1"/>
            <a:r>
              <a:rPr lang="en-US" dirty="0" err="1"/>
              <a:t>CryptoWorks</a:t>
            </a:r>
            <a:r>
              <a:rPr lang="en-US" dirty="0"/>
              <a:t> 21(U. of Waterloo)</a:t>
            </a:r>
          </a:p>
          <a:p>
            <a:pPr lvl="1"/>
            <a:r>
              <a:rPr lang="en-US" dirty="0"/>
              <a:t>Joint Center for Quantum Information and Computer Science, University of Maryland</a:t>
            </a:r>
          </a:p>
          <a:p>
            <a:pPr lvl="1"/>
            <a:endParaRPr lang="en-US" dirty="0"/>
          </a:p>
          <a:p>
            <a:r>
              <a:rPr lang="en-US" dirty="0"/>
              <a:t>NIST Workshop on Cybersecurity in a Post-Quantum World </a:t>
            </a:r>
          </a:p>
          <a:p>
            <a:pPr marL="109728" indent="0">
              <a:buNone/>
            </a:pPr>
            <a:r>
              <a:rPr lang="en-US" sz="1900" dirty="0"/>
              <a:t>         http://www.nist.gov/itl/csd/ct/post-quantum-crypto-workshop-2015.cfm</a:t>
            </a:r>
          </a:p>
          <a:p>
            <a:pPr>
              <a:buClr>
                <a:srgbClr val="2DA2BF"/>
              </a:buClr>
            </a:pPr>
            <a:endParaRPr lang="en-US" sz="2200" dirty="0" smtClean="0">
              <a:solidFill>
                <a:prstClr val="black"/>
              </a:solidFill>
            </a:endParaRPr>
          </a:p>
          <a:p>
            <a:pPr marL="393192" lvl="1" indent="0">
              <a:buClr>
                <a:srgbClr val="2DA2BF"/>
              </a:buClr>
              <a:buNone/>
            </a:pPr>
            <a:endParaRPr lang="en-US" sz="13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NIST PQC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0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000" dirty="0" smtClean="0"/>
              <a:t>Lattice-based crypto</a:t>
            </a:r>
          </a:p>
          <a:p>
            <a:pPr lvl="1"/>
            <a:r>
              <a:rPr lang="en-US" sz="1800" dirty="0" smtClean="0"/>
              <a:t>Cannot use general lattices, key sizes are too big!</a:t>
            </a:r>
          </a:p>
          <a:p>
            <a:pPr lvl="1"/>
            <a:r>
              <a:rPr lang="en-US" sz="1800" dirty="0" smtClean="0"/>
              <a:t>How secure are ideal lattices? How hard is Ring-LWE</a:t>
            </a:r>
            <a:r>
              <a:rPr lang="en-US" sz="1800" dirty="0" smtClean="0"/>
              <a:t>?</a:t>
            </a:r>
          </a:p>
          <a:p>
            <a:pPr lvl="1"/>
            <a:r>
              <a:rPr lang="en-US" sz="1800" dirty="0" smtClean="0"/>
              <a:t>How to get smaller signatures?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r>
              <a:rPr lang="en-US" sz="2200" dirty="0" smtClean="0"/>
              <a:t>Code-based crypto</a:t>
            </a:r>
          </a:p>
          <a:p>
            <a:pPr lvl="1"/>
            <a:r>
              <a:rPr lang="en-US" sz="1800" dirty="0" smtClean="0"/>
              <a:t>Reduce the size of the public keys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Multivariate </a:t>
            </a:r>
            <a:r>
              <a:rPr lang="en-US" sz="2000" dirty="0" smtClean="0"/>
              <a:t>crypto</a:t>
            </a:r>
          </a:p>
          <a:p>
            <a:pPr lvl="1"/>
            <a:r>
              <a:rPr lang="en-US" sz="1800" dirty="0" smtClean="0"/>
              <a:t>How to do encryption?</a:t>
            </a:r>
            <a:endParaRPr lang="en-US" sz="1800" dirty="0" smtClean="0"/>
          </a:p>
          <a:p>
            <a:pPr lvl="1"/>
            <a:r>
              <a:rPr lang="en-US" sz="1800" dirty="0" smtClean="0"/>
              <a:t>Lots of new schemes; are they secure?</a:t>
            </a:r>
          </a:p>
          <a:p>
            <a:pPr lvl="1"/>
            <a:r>
              <a:rPr lang="en-US" sz="1800" dirty="0" smtClean="0"/>
              <a:t>Cryptanalysis: is there anything better than </a:t>
            </a:r>
            <a:r>
              <a:rPr lang="en-US" sz="1800" dirty="0" err="1"/>
              <a:t>G</a:t>
            </a:r>
            <a:r>
              <a:rPr lang="en-US" sz="1800" dirty="0" err="1" smtClean="0"/>
              <a:t>robner</a:t>
            </a:r>
            <a:r>
              <a:rPr lang="en-US" sz="1800" dirty="0" smtClean="0"/>
              <a:t> bases</a:t>
            </a:r>
            <a:r>
              <a:rPr lang="en-US" sz="1800" dirty="0" smtClean="0"/>
              <a:t>?</a:t>
            </a:r>
          </a:p>
          <a:p>
            <a:pPr lvl="1"/>
            <a:endParaRPr lang="en-US" sz="1800" dirty="0" smtClean="0"/>
          </a:p>
          <a:p>
            <a:r>
              <a:rPr lang="en-US" sz="2200" dirty="0" smtClean="0"/>
              <a:t>Key Exchange</a:t>
            </a:r>
          </a:p>
          <a:p>
            <a:pPr lvl="1"/>
            <a:r>
              <a:rPr lang="en-US" sz="1800" dirty="0" smtClean="0"/>
              <a:t>Is there a post-quantum drop-in replacement for </a:t>
            </a:r>
            <a:r>
              <a:rPr lang="en-US" sz="1800" dirty="0" err="1" smtClean="0"/>
              <a:t>Diffie</a:t>
            </a:r>
            <a:r>
              <a:rPr lang="en-US" sz="1800" dirty="0" smtClean="0"/>
              <a:t>-Hellman, to be used in protocols like </a:t>
            </a:r>
            <a:r>
              <a:rPr lang="en-US" sz="1800" dirty="0" err="1" smtClean="0"/>
              <a:t>IPSec</a:t>
            </a:r>
            <a:r>
              <a:rPr lang="en-US" sz="1800" dirty="0" smtClean="0"/>
              <a:t>, or IKE?</a:t>
            </a:r>
            <a:endParaRPr lang="en-US" sz="1800" dirty="0" smtClean="0"/>
          </a:p>
          <a:p>
            <a:pPr lvl="1"/>
            <a:endParaRPr lang="en-US" sz="1800" dirty="0"/>
          </a:p>
          <a:p>
            <a:r>
              <a:rPr lang="en-US" sz="2000" dirty="0" smtClean="0"/>
              <a:t>Making things secure in the real world</a:t>
            </a:r>
          </a:p>
          <a:p>
            <a:pPr lvl="1"/>
            <a:r>
              <a:rPr lang="en-US" sz="1800" dirty="0" smtClean="0"/>
              <a:t>Crypto that is robust to implementation flaws, lousy protocol design?</a:t>
            </a:r>
          </a:p>
          <a:p>
            <a:pPr lvl="1"/>
            <a:r>
              <a:rPr lang="en-US" sz="1800" dirty="0" smtClean="0"/>
              <a:t>Misuse-resistance? Leakage-resilience?</a:t>
            </a:r>
          </a:p>
          <a:p>
            <a:pPr lvl="1"/>
            <a:endParaRPr lang="en-US" sz="1800" dirty="0"/>
          </a:p>
          <a:p>
            <a:r>
              <a:rPr lang="en-US" sz="2200" dirty="0" smtClean="0"/>
              <a:t>Quantum cryptanalysis</a:t>
            </a:r>
          </a:p>
          <a:p>
            <a:pPr lvl="1"/>
            <a:r>
              <a:rPr lang="en-US" sz="1800" dirty="0" smtClean="0"/>
              <a:t>Quantum algorithms for unit group, principal ideal problem?</a:t>
            </a:r>
          </a:p>
          <a:p>
            <a:pPr lvl="1"/>
            <a:r>
              <a:rPr lang="en-US" sz="1800" dirty="0" smtClean="0"/>
              <a:t>How will quantum computers scale? (“Moore’s law”?)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Some research questions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52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Basic crypto applications:</a:t>
            </a:r>
          </a:p>
          <a:p>
            <a:pPr lvl="1"/>
            <a:r>
              <a:rPr lang="en-US" dirty="0" smtClean="0"/>
              <a:t>Encryption, Signatures, Key-establishment, …</a:t>
            </a:r>
          </a:p>
          <a:p>
            <a:pPr lvl="1"/>
            <a:endParaRPr lang="en-US" dirty="0"/>
          </a:p>
          <a:p>
            <a:r>
              <a:rPr lang="en-US" dirty="0" smtClean="0"/>
              <a:t>Public key cryptosystems</a:t>
            </a:r>
          </a:p>
          <a:p>
            <a:pPr lvl="1"/>
            <a:r>
              <a:rPr lang="en-US" dirty="0" smtClean="0"/>
              <a:t>RSA 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Signature</a:t>
            </a:r>
            <a:r>
              <a:rPr lang="en-US" sz="1200" dirty="0">
                <a:solidFill>
                  <a:srgbClr val="000000"/>
                </a:solidFill>
              </a:rPr>
              <a:t> FIPS 186-</a:t>
            </a:r>
            <a:r>
              <a:rPr lang="en-US" sz="1200" dirty="0" smtClean="0">
                <a:solidFill>
                  <a:srgbClr val="000000"/>
                </a:solidFill>
              </a:rPr>
              <a:t>4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Key-transport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 SP 800-56B</a:t>
            </a:r>
          </a:p>
          <a:p>
            <a:pPr lvl="1"/>
            <a:r>
              <a:rPr lang="en-US" dirty="0" smtClean="0"/>
              <a:t>Elliptic Curve Cryptography </a:t>
            </a:r>
          </a:p>
          <a:p>
            <a:pPr lvl="2"/>
            <a:r>
              <a:rPr lang="en-US" dirty="0" smtClean="0"/>
              <a:t>Signature (ECDSA)</a:t>
            </a:r>
            <a:r>
              <a:rPr lang="en-US" sz="2500" dirty="0" smtClean="0">
                <a:solidFill>
                  <a:prstClr val="black"/>
                </a:solidFill>
              </a:rPr>
              <a:t> </a:t>
            </a:r>
            <a:r>
              <a:rPr lang="en-US" sz="1100" dirty="0">
                <a:solidFill>
                  <a:prstClr val="black"/>
                </a:solidFill>
              </a:rPr>
              <a:t>FIPS 186-</a:t>
            </a:r>
            <a:r>
              <a:rPr lang="en-US" sz="1100" dirty="0" smtClean="0">
                <a:solidFill>
                  <a:prstClr val="black"/>
                </a:solidFill>
              </a:rPr>
              <a:t>4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Key-establishment (EC-DH)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smtClean="0">
                <a:solidFill>
                  <a:srgbClr val="000000"/>
                </a:solidFill>
              </a:rPr>
              <a:t>SP 800-56A</a:t>
            </a:r>
          </a:p>
          <a:p>
            <a:pPr lvl="1"/>
            <a:r>
              <a:rPr lang="en-US" dirty="0" smtClean="0"/>
              <a:t>Finite Field Cryptography </a:t>
            </a:r>
            <a:r>
              <a:rPr lang="en-US" sz="1400" dirty="0" smtClean="0"/>
              <a:t>FIPS 186-4, </a:t>
            </a:r>
            <a:r>
              <a:rPr lang="en-US" sz="1300" dirty="0" smtClean="0">
                <a:solidFill>
                  <a:prstClr val="black"/>
                </a:solidFill>
              </a:rPr>
              <a:t>SP 800-56A</a:t>
            </a:r>
            <a:endParaRPr lang="en-US" sz="1600" dirty="0" smtClean="0"/>
          </a:p>
          <a:p>
            <a:pPr lvl="1"/>
            <a:endParaRPr lang="en-US" dirty="0"/>
          </a:p>
          <a:p>
            <a:r>
              <a:rPr lang="en-US" dirty="0" smtClean="0"/>
              <a:t>Symmetric key crypto:</a:t>
            </a:r>
          </a:p>
          <a:p>
            <a:pPr lvl="1"/>
            <a:r>
              <a:rPr lang="en-US" dirty="0" smtClean="0"/>
              <a:t>AES</a:t>
            </a:r>
            <a:r>
              <a:rPr lang="en-US" sz="1400" dirty="0" smtClean="0"/>
              <a:t> </a:t>
            </a:r>
            <a:r>
              <a:rPr lang="en-US" sz="1100" dirty="0" smtClean="0"/>
              <a:t>FIPS 197</a:t>
            </a:r>
          </a:p>
          <a:p>
            <a:pPr lvl="1"/>
            <a:r>
              <a:rPr lang="en-US" dirty="0" smtClean="0"/>
              <a:t>Triple DES </a:t>
            </a:r>
            <a:r>
              <a:rPr lang="en-US" sz="1100" dirty="0" smtClean="0"/>
              <a:t>SP 800-67</a:t>
            </a:r>
          </a:p>
          <a:p>
            <a:pPr lvl="1"/>
            <a:endParaRPr lang="en-US" dirty="0"/>
          </a:p>
          <a:p>
            <a:r>
              <a:rPr lang="en-US" dirty="0" smtClean="0"/>
              <a:t>Hash functions: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SHA-1</a:t>
            </a:r>
            <a:r>
              <a:rPr lang="en-US" dirty="0" smtClean="0"/>
              <a:t>, SHA-2 and SHA-3 </a:t>
            </a:r>
            <a:r>
              <a:rPr lang="en-US" sz="1100" dirty="0" smtClean="0">
                <a:solidFill>
                  <a:srgbClr val="000000"/>
                </a:solidFill>
              </a:rPr>
              <a:t>FIPS 180-4, FIPS 202</a:t>
            </a:r>
            <a:endParaRPr lang="en-US" sz="1100" strike="sngStrike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Cryptography today and NIST Standards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6819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 err="1" smtClean="0"/>
              <a:t>Shor’s</a:t>
            </a:r>
            <a:r>
              <a:rPr lang="en-US" sz="3800" dirty="0" smtClean="0"/>
              <a:t> Algorithm </a:t>
            </a:r>
          </a:p>
          <a:p>
            <a:pPr lvl="1"/>
            <a:r>
              <a:rPr lang="en-US" sz="2500" dirty="0" smtClean="0"/>
              <a:t>Factors large numbers </a:t>
            </a:r>
          </a:p>
          <a:p>
            <a:pPr lvl="1"/>
            <a:r>
              <a:rPr lang="en-US" sz="2600" dirty="0" smtClean="0"/>
              <a:t>Solves Discrete Log Problem</a:t>
            </a:r>
          </a:p>
          <a:p>
            <a:r>
              <a:rPr lang="en-US" sz="3800" dirty="0" smtClean="0"/>
              <a:t>Grover’s Algorithm </a:t>
            </a:r>
          </a:p>
          <a:p>
            <a:pPr lvl="1"/>
            <a:r>
              <a:rPr lang="en-US" sz="2500" dirty="0" smtClean="0"/>
              <a:t>Quadratic speed-up for exhaustive search</a:t>
            </a:r>
          </a:p>
          <a:p>
            <a:pPr lvl="1"/>
            <a:r>
              <a:rPr lang="en-US" sz="2500" dirty="0" smtClean="0"/>
              <a:t>Can be combined with classical attacks, e.g., differential cryptanalysis</a:t>
            </a:r>
          </a:p>
          <a:p>
            <a:pPr lvl="1"/>
            <a:endParaRPr lang="en-US" dirty="0"/>
          </a:p>
          <a:p>
            <a:r>
              <a:rPr lang="en-US" sz="3800" dirty="0" smtClean="0"/>
              <a:t>Impact:</a:t>
            </a:r>
          </a:p>
          <a:p>
            <a:pPr lvl="1"/>
            <a:r>
              <a:rPr lang="en-US" dirty="0"/>
              <a:t>Public key crypto:</a:t>
            </a:r>
          </a:p>
          <a:p>
            <a:pPr lvl="2"/>
            <a:r>
              <a:rPr lang="en-US" dirty="0"/>
              <a:t>RSA  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Elliptic Curve Cryptography (ECDSA)</a:t>
            </a:r>
            <a:endParaRPr lang="en-US" sz="1200" dirty="0" smtClean="0">
              <a:solidFill>
                <a:srgbClr val="000000"/>
              </a:solidFill>
            </a:endParaRP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Finite </a:t>
            </a:r>
            <a:r>
              <a:rPr lang="en-US" dirty="0">
                <a:solidFill>
                  <a:srgbClr val="000000"/>
                </a:solidFill>
              </a:rPr>
              <a:t>Field </a:t>
            </a:r>
            <a:r>
              <a:rPr lang="en-US" dirty="0" smtClean="0">
                <a:solidFill>
                  <a:srgbClr val="000000"/>
                </a:solidFill>
              </a:rPr>
              <a:t>Cryptography  (DSA)</a:t>
            </a:r>
          </a:p>
          <a:p>
            <a:pPr lvl="2"/>
            <a:r>
              <a:rPr lang="en-US" dirty="0" smtClean="0"/>
              <a:t>Diffie-Hellman </a:t>
            </a:r>
            <a:r>
              <a:rPr lang="en-US" dirty="0"/>
              <a:t>key </a:t>
            </a:r>
            <a:r>
              <a:rPr lang="en-US" dirty="0" smtClean="0"/>
              <a:t>exchange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Symmetric key crypto:</a:t>
            </a:r>
          </a:p>
          <a:p>
            <a:pPr lvl="2"/>
            <a:r>
              <a:rPr lang="en-US" dirty="0"/>
              <a:t>AES </a:t>
            </a:r>
            <a:endParaRPr lang="en-US" dirty="0" smtClean="0"/>
          </a:p>
          <a:p>
            <a:pPr lvl="2"/>
            <a:r>
              <a:rPr lang="en-US" dirty="0" smtClean="0"/>
              <a:t>Triple DES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Hash functions:</a:t>
            </a:r>
          </a:p>
          <a:p>
            <a:pPr lvl="2"/>
            <a:r>
              <a:rPr lang="en-US" dirty="0" smtClean="0"/>
              <a:t>SHA-1, SHA-2 </a:t>
            </a:r>
            <a:r>
              <a:rPr lang="en-US" dirty="0"/>
              <a:t>and </a:t>
            </a:r>
            <a:r>
              <a:rPr lang="en-US" dirty="0" smtClean="0"/>
              <a:t>SHA-3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Impacts of Quantum Computing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13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 err="1" smtClean="0"/>
              <a:t>Shor’s</a:t>
            </a:r>
            <a:r>
              <a:rPr lang="en-US" sz="3800" dirty="0" smtClean="0"/>
              <a:t> Algorithm </a:t>
            </a:r>
          </a:p>
          <a:p>
            <a:pPr lvl="1"/>
            <a:r>
              <a:rPr lang="en-US" sz="2500" dirty="0" smtClean="0"/>
              <a:t>Factors large numbers </a:t>
            </a:r>
          </a:p>
          <a:p>
            <a:pPr lvl="1"/>
            <a:r>
              <a:rPr lang="en-US" sz="2600" dirty="0" smtClean="0"/>
              <a:t>Solves Discrete Log Problem</a:t>
            </a:r>
          </a:p>
          <a:p>
            <a:r>
              <a:rPr lang="en-US" sz="3800" dirty="0" smtClean="0"/>
              <a:t>Grover’s Algorithm </a:t>
            </a:r>
          </a:p>
          <a:p>
            <a:pPr lvl="1"/>
            <a:r>
              <a:rPr lang="en-US" sz="2500" dirty="0"/>
              <a:t>Quadratic speed-up for exhaustive search</a:t>
            </a:r>
          </a:p>
          <a:p>
            <a:pPr lvl="1"/>
            <a:r>
              <a:rPr lang="en-US" sz="2500" dirty="0"/>
              <a:t>Can be combined with classical attacks, e.g., differential cryptanalysis</a:t>
            </a:r>
          </a:p>
          <a:p>
            <a:pPr lvl="1"/>
            <a:endParaRPr lang="en-US" dirty="0"/>
          </a:p>
          <a:p>
            <a:r>
              <a:rPr lang="en-US" sz="3800" dirty="0" smtClean="0"/>
              <a:t>Impact:</a:t>
            </a:r>
          </a:p>
          <a:p>
            <a:pPr lvl="1"/>
            <a:r>
              <a:rPr lang="en-US" dirty="0"/>
              <a:t>Public key crypto:</a:t>
            </a:r>
          </a:p>
          <a:p>
            <a:pPr lvl="2"/>
            <a:r>
              <a:rPr lang="en-US" strike="sngStrike" dirty="0">
                <a:solidFill>
                  <a:srgbClr val="FF0000"/>
                </a:solidFill>
              </a:rPr>
              <a:t>RSA 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Elliptic Curve Cryptography (ECDSA)</a:t>
            </a:r>
            <a:endParaRPr lang="en-US" sz="1200" dirty="0" smtClean="0">
              <a:solidFill>
                <a:srgbClr val="000000"/>
              </a:solidFill>
            </a:endParaRP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Finite </a:t>
            </a:r>
            <a:r>
              <a:rPr lang="en-US" dirty="0">
                <a:solidFill>
                  <a:srgbClr val="000000"/>
                </a:solidFill>
              </a:rPr>
              <a:t>Field </a:t>
            </a:r>
            <a:r>
              <a:rPr lang="en-US" dirty="0" smtClean="0">
                <a:solidFill>
                  <a:srgbClr val="000000"/>
                </a:solidFill>
              </a:rPr>
              <a:t>Cryptography  (DSA)</a:t>
            </a:r>
          </a:p>
          <a:p>
            <a:pPr lvl="2"/>
            <a:r>
              <a:rPr lang="en-US" dirty="0" smtClean="0"/>
              <a:t>Diffie-Hellman </a:t>
            </a:r>
            <a:r>
              <a:rPr lang="en-US" dirty="0"/>
              <a:t>key </a:t>
            </a:r>
            <a:r>
              <a:rPr lang="en-US" dirty="0" smtClean="0"/>
              <a:t>exchange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Symmetric key crypto:</a:t>
            </a:r>
          </a:p>
          <a:p>
            <a:pPr lvl="2"/>
            <a:r>
              <a:rPr lang="en-US" dirty="0"/>
              <a:t>AES </a:t>
            </a:r>
            <a:endParaRPr lang="en-US" dirty="0" smtClean="0"/>
          </a:p>
          <a:p>
            <a:pPr lvl="2"/>
            <a:r>
              <a:rPr lang="en-US" dirty="0" smtClean="0"/>
              <a:t>Triple DES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Hash functions:</a:t>
            </a:r>
          </a:p>
          <a:p>
            <a:pPr lvl="2"/>
            <a:r>
              <a:rPr lang="en-US" dirty="0" smtClean="0"/>
              <a:t>SHA-1, SHA-2 </a:t>
            </a:r>
            <a:r>
              <a:rPr lang="en-US" dirty="0"/>
              <a:t>and </a:t>
            </a:r>
            <a:r>
              <a:rPr lang="en-US" dirty="0" smtClean="0"/>
              <a:t>SHA-3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Impacts of Quantum Computing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39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 err="1" smtClean="0"/>
              <a:t>Shor’s</a:t>
            </a:r>
            <a:r>
              <a:rPr lang="en-US" sz="3800" dirty="0" smtClean="0"/>
              <a:t> Algorithm </a:t>
            </a:r>
          </a:p>
          <a:p>
            <a:pPr lvl="1"/>
            <a:r>
              <a:rPr lang="en-US" sz="2500" dirty="0" smtClean="0"/>
              <a:t>Factors large numbers </a:t>
            </a:r>
          </a:p>
          <a:p>
            <a:pPr lvl="1"/>
            <a:r>
              <a:rPr lang="en-US" sz="2600" dirty="0" smtClean="0"/>
              <a:t>Solves Discrete Log Problem</a:t>
            </a:r>
          </a:p>
          <a:p>
            <a:r>
              <a:rPr lang="en-US" sz="3800" dirty="0" smtClean="0"/>
              <a:t>Grover’s Algorithm </a:t>
            </a:r>
          </a:p>
          <a:p>
            <a:pPr lvl="1"/>
            <a:r>
              <a:rPr lang="en-US" sz="2500" dirty="0"/>
              <a:t>Quadratic speed-up for exhaustive search</a:t>
            </a:r>
          </a:p>
          <a:p>
            <a:pPr lvl="1"/>
            <a:r>
              <a:rPr lang="en-US" sz="2500" dirty="0"/>
              <a:t>Can be combined with classical attacks, e.g., differential cryptanalysis</a:t>
            </a:r>
          </a:p>
          <a:p>
            <a:pPr lvl="1"/>
            <a:endParaRPr lang="en-US" dirty="0"/>
          </a:p>
          <a:p>
            <a:r>
              <a:rPr lang="en-US" sz="3800" dirty="0" smtClean="0"/>
              <a:t>Impact:</a:t>
            </a:r>
          </a:p>
          <a:p>
            <a:pPr lvl="1"/>
            <a:r>
              <a:rPr lang="en-US" dirty="0"/>
              <a:t>Public key crypto:</a:t>
            </a:r>
          </a:p>
          <a:p>
            <a:pPr lvl="2"/>
            <a:r>
              <a:rPr lang="en-US" strike="sngStrike" dirty="0">
                <a:solidFill>
                  <a:srgbClr val="FF0000"/>
                </a:solidFill>
              </a:rPr>
              <a:t>RSA 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strike="sngStrike" dirty="0" smtClean="0">
                <a:solidFill>
                  <a:srgbClr val="FF0000"/>
                </a:solidFill>
              </a:rPr>
              <a:t>Elliptic Curve Cryptography (ECDSA)</a:t>
            </a:r>
            <a:endParaRPr lang="en-US" sz="1200" strike="sngStrike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Finite </a:t>
            </a:r>
            <a:r>
              <a:rPr lang="en-US" dirty="0">
                <a:solidFill>
                  <a:srgbClr val="000000"/>
                </a:solidFill>
              </a:rPr>
              <a:t>Field </a:t>
            </a:r>
            <a:r>
              <a:rPr lang="en-US" dirty="0" smtClean="0">
                <a:solidFill>
                  <a:srgbClr val="000000"/>
                </a:solidFill>
              </a:rPr>
              <a:t>Cryptography  (DSA)</a:t>
            </a:r>
          </a:p>
          <a:p>
            <a:pPr lvl="2"/>
            <a:r>
              <a:rPr lang="en-US" dirty="0" smtClean="0"/>
              <a:t>Diffie-Hellman </a:t>
            </a:r>
            <a:r>
              <a:rPr lang="en-US" dirty="0"/>
              <a:t>key </a:t>
            </a:r>
            <a:r>
              <a:rPr lang="en-US" dirty="0" smtClean="0"/>
              <a:t>exchange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Symmetric key crypto:</a:t>
            </a:r>
          </a:p>
          <a:p>
            <a:pPr lvl="2"/>
            <a:r>
              <a:rPr lang="en-US" dirty="0"/>
              <a:t>AES </a:t>
            </a:r>
            <a:endParaRPr lang="en-US" dirty="0" smtClean="0"/>
          </a:p>
          <a:p>
            <a:pPr lvl="2"/>
            <a:r>
              <a:rPr lang="en-US" dirty="0" smtClean="0"/>
              <a:t>Triple DES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Hash functions: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SHA-1, </a:t>
            </a:r>
            <a:r>
              <a:rPr lang="en-US" dirty="0" smtClean="0"/>
              <a:t>SHA-2 </a:t>
            </a:r>
            <a:r>
              <a:rPr lang="en-US" dirty="0"/>
              <a:t>and </a:t>
            </a:r>
            <a:r>
              <a:rPr lang="en-US" dirty="0" smtClean="0"/>
              <a:t>SHA-3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Impacts of Quantum Computing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12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 err="1" smtClean="0"/>
              <a:t>Shor’s</a:t>
            </a:r>
            <a:r>
              <a:rPr lang="en-US" sz="3800" dirty="0" smtClean="0"/>
              <a:t> Algorithm </a:t>
            </a:r>
          </a:p>
          <a:p>
            <a:pPr lvl="1"/>
            <a:r>
              <a:rPr lang="en-US" sz="2500" dirty="0" smtClean="0"/>
              <a:t>Factors large numbers </a:t>
            </a:r>
          </a:p>
          <a:p>
            <a:pPr lvl="1"/>
            <a:r>
              <a:rPr lang="en-US" sz="2600" dirty="0" smtClean="0"/>
              <a:t>Solves Discrete Log Problem</a:t>
            </a:r>
          </a:p>
          <a:p>
            <a:r>
              <a:rPr lang="en-US" sz="3800" dirty="0" smtClean="0"/>
              <a:t>Grover’s Algorithm </a:t>
            </a:r>
          </a:p>
          <a:p>
            <a:pPr lvl="1"/>
            <a:r>
              <a:rPr lang="en-US" sz="2500" dirty="0"/>
              <a:t>Quadratic speed-up for exhaustive search</a:t>
            </a:r>
          </a:p>
          <a:p>
            <a:pPr lvl="1"/>
            <a:r>
              <a:rPr lang="en-US" sz="2500" dirty="0"/>
              <a:t>Can be combined with classical attacks, e.g., differential cryptanalysis</a:t>
            </a:r>
          </a:p>
          <a:p>
            <a:pPr lvl="1"/>
            <a:endParaRPr lang="en-US" dirty="0"/>
          </a:p>
          <a:p>
            <a:r>
              <a:rPr lang="en-US" sz="3800" dirty="0" smtClean="0"/>
              <a:t>Impact:</a:t>
            </a:r>
          </a:p>
          <a:p>
            <a:pPr lvl="1"/>
            <a:r>
              <a:rPr lang="en-US" dirty="0"/>
              <a:t>Public key crypto:</a:t>
            </a:r>
          </a:p>
          <a:p>
            <a:pPr lvl="2"/>
            <a:r>
              <a:rPr lang="en-US" strike="sngStrike" dirty="0">
                <a:solidFill>
                  <a:srgbClr val="FF0000"/>
                </a:solidFill>
              </a:rPr>
              <a:t>RSA 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strike="sngStrike" dirty="0" smtClean="0">
                <a:solidFill>
                  <a:srgbClr val="FF0000"/>
                </a:solidFill>
              </a:rPr>
              <a:t>Elliptic Curve Cryptography (ECDSA)</a:t>
            </a:r>
            <a:endParaRPr lang="en-US" sz="1200" strike="sngStrike" dirty="0" smtClean="0">
              <a:solidFill>
                <a:srgbClr val="FF0000"/>
              </a:solidFill>
            </a:endParaRPr>
          </a:p>
          <a:p>
            <a:pPr lvl="2"/>
            <a:r>
              <a:rPr lang="en-US" strike="sngStrike" dirty="0" smtClean="0">
                <a:solidFill>
                  <a:srgbClr val="FF0000"/>
                </a:solidFill>
              </a:rPr>
              <a:t>Finite </a:t>
            </a:r>
            <a:r>
              <a:rPr lang="en-US" strike="sngStrike" dirty="0">
                <a:solidFill>
                  <a:srgbClr val="FF0000"/>
                </a:solidFill>
              </a:rPr>
              <a:t>Field </a:t>
            </a:r>
            <a:r>
              <a:rPr lang="en-US" strike="sngStrike" dirty="0" smtClean="0">
                <a:solidFill>
                  <a:srgbClr val="FF0000"/>
                </a:solidFill>
              </a:rPr>
              <a:t>Cryptography  (DSA)</a:t>
            </a:r>
          </a:p>
          <a:p>
            <a:pPr lvl="2"/>
            <a:r>
              <a:rPr lang="en-US" dirty="0" smtClean="0"/>
              <a:t>Diffie-Hellman </a:t>
            </a:r>
            <a:r>
              <a:rPr lang="en-US" dirty="0"/>
              <a:t>key </a:t>
            </a:r>
            <a:r>
              <a:rPr lang="en-US" dirty="0" smtClean="0"/>
              <a:t>exchange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Symmetric key crypto:</a:t>
            </a:r>
          </a:p>
          <a:p>
            <a:pPr lvl="2"/>
            <a:r>
              <a:rPr lang="en-US" dirty="0"/>
              <a:t>AES </a:t>
            </a:r>
            <a:endParaRPr lang="en-US" dirty="0" smtClean="0"/>
          </a:p>
          <a:p>
            <a:pPr lvl="2"/>
            <a:r>
              <a:rPr lang="en-US" dirty="0" smtClean="0"/>
              <a:t>Triple DES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Hash functions: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SHA-1, </a:t>
            </a:r>
            <a:r>
              <a:rPr lang="en-US" dirty="0" smtClean="0"/>
              <a:t>SHA-2 </a:t>
            </a:r>
            <a:r>
              <a:rPr lang="en-US" dirty="0"/>
              <a:t>and </a:t>
            </a:r>
            <a:r>
              <a:rPr lang="en-US" dirty="0" smtClean="0"/>
              <a:t>SHA-3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Impacts of Quantum Computing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09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 err="1" smtClean="0"/>
              <a:t>Shor’s</a:t>
            </a:r>
            <a:r>
              <a:rPr lang="en-US" sz="3800" dirty="0" smtClean="0"/>
              <a:t> Algorithm </a:t>
            </a:r>
          </a:p>
          <a:p>
            <a:pPr lvl="1"/>
            <a:r>
              <a:rPr lang="en-US" sz="2500" dirty="0" smtClean="0"/>
              <a:t>Factors large numbers </a:t>
            </a:r>
          </a:p>
          <a:p>
            <a:pPr lvl="1"/>
            <a:r>
              <a:rPr lang="en-US" sz="2600" dirty="0" smtClean="0"/>
              <a:t>Solves Discrete Log Problem</a:t>
            </a:r>
          </a:p>
          <a:p>
            <a:r>
              <a:rPr lang="en-US" sz="3800" dirty="0" smtClean="0"/>
              <a:t>Grover’s Algorithm </a:t>
            </a:r>
          </a:p>
          <a:p>
            <a:pPr lvl="1"/>
            <a:r>
              <a:rPr lang="en-US" sz="2500" dirty="0"/>
              <a:t>Quadratic speed-up for exhaustive search</a:t>
            </a:r>
          </a:p>
          <a:p>
            <a:pPr lvl="1"/>
            <a:r>
              <a:rPr lang="en-US" sz="2500" dirty="0"/>
              <a:t>Can be combined with classical attacks, e.g., differential cryptanalysis</a:t>
            </a:r>
          </a:p>
          <a:p>
            <a:pPr lvl="1"/>
            <a:endParaRPr lang="en-US" dirty="0"/>
          </a:p>
          <a:p>
            <a:r>
              <a:rPr lang="en-US" sz="3800" dirty="0" smtClean="0"/>
              <a:t>Impact:</a:t>
            </a:r>
          </a:p>
          <a:p>
            <a:pPr lvl="1"/>
            <a:r>
              <a:rPr lang="en-US" dirty="0"/>
              <a:t>Public key crypto:</a:t>
            </a:r>
          </a:p>
          <a:p>
            <a:pPr lvl="2"/>
            <a:r>
              <a:rPr lang="en-US" strike="sngStrike" dirty="0">
                <a:solidFill>
                  <a:srgbClr val="FF0000"/>
                </a:solidFill>
              </a:rPr>
              <a:t>RSA 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strike="sngStrike" dirty="0" smtClean="0">
                <a:solidFill>
                  <a:srgbClr val="FF0000"/>
                </a:solidFill>
              </a:rPr>
              <a:t>Elliptic Curve Cryptography (ECDSA)</a:t>
            </a:r>
            <a:endParaRPr lang="en-US" sz="1200" strike="sngStrike" dirty="0" smtClean="0">
              <a:solidFill>
                <a:srgbClr val="FF0000"/>
              </a:solidFill>
            </a:endParaRPr>
          </a:p>
          <a:p>
            <a:pPr lvl="2"/>
            <a:r>
              <a:rPr lang="en-US" strike="sngStrike" dirty="0" smtClean="0">
                <a:solidFill>
                  <a:srgbClr val="FF0000"/>
                </a:solidFill>
              </a:rPr>
              <a:t>Finite </a:t>
            </a:r>
            <a:r>
              <a:rPr lang="en-US" strike="sngStrike" dirty="0">
                <a:solidFill>
                  <a:srgbClr val="FF0000"/>
                </a:solidFill>
              </a:rPr>
              <a:t>Field </a:t>
            </a:r>
            <a:r>
              <a:rPr lang="en-US" strike="sngStrike" dirty="0" smtClean="0">
                <a:solidFill>
                  <a:srgbClr val="FF0000"/>
                </a:solidFill>
              </a:rPr>
              <a:t>Cryptography  (DSA)</a:t>
            </a:r>
          </a:p>
          <a:p>
            <a:pPr lvl="2"/>
            <a:r>
              <a:rPr lang="en-US" strike="sngStrike" dirty="0" smtClean="0">
                <a:solidFill>
                  <a:srgbClr val="FF0000"/>
                </a:solidFill>
              </a:rPr>
              <a:t>Diffie-Hellman </a:t>
            </a:r>
            <a:r>
              <a:rPr lang="en-US" strike="sngStrike" dirty="0">
                <a:solidFill>
                  <a:srgbClr val="FF0000"/>
                </a:solidFill>
              </a:rPr>
              <a:t>key </a:t>
            </a:r>
            <a:r>
              <a:rPr lang="en-US" strike="sngStrike" dirty="0" smtClean="0">
                <a:solidFill>
                  <a:srgbClr val="FF0000"/>
                </a:solidFill>
              </a:rPr>
              <a:t>exchange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Symmetric key crypto:</a:t>
            </a:r>
          </a:p>
          <a:p>
            <a:pPr lvl="2"/>
            <a:r>
              <a:rPr lang="en-US" dirty="0"/>
              <a:t>AES </a:t>
            </a:r>
            <a:endParaRPr lang="en-US" dirty="0" smtClean="0"/>
          </a:p>
          <a:p>
            <a:pPr lvl="2"/>
            <a:r>
              <a:rPr lang="en-US" dirty="0" smtClean="0"/>
              <a:t>Triple DES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Hash functions: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SHA-1</a:t>
            </a:r>
            <a:r>
              <a:rPr lang="en-US" dirty="0" smtClean="0">
                <a:solidFill>
                  <a:srgbClr val="0000CC"/>
                </a:solidFill>
              </a:rPr>
              <a:t>,</a:t>
            </a:r>
            <a:r>
              <a:rPr lang="en-US" dirty="0" smtClean="0"/>
              <a:t> SHA-2 </a:t>
            </a:r>
            <a:r>
              <a:rPr lang="en-US" dirty="0"/>
              <a:t>and </a:t>
            </a:r>
            <a:r>
              <a:rPr lang="en-US" dirty="0" smtClean="0"/>
              <a:t>SHA-3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Impacts of Quantum Computing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17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 err="1" smtClean="0"/>
              <a:t>Shor’s</a:t>
            </a:r>
            <a:r>
              <a:rPr lang="en-US" sz="3800" dirty="0" smtClean="0"/>
              <a:t> Algorithm </a:t>
            </a:r>
          </a:p>
          <a:p>
            <a:pPr lvl="1"/>
            <a:r>
              <a:rPr lang="en-US" sz="2500" dirty="0" smtClean="0"/>
              <a:t>Factors large numbers </a:t>
            </a:r>
          </a:p>
          <a:p>
            <a:pPr lvl="1"/>
            <a:r>
              <a:rPr lang="en-US" sz="2600" dirty="0" smtClean="0"/>
              <a:t>Solves Discrete Log Problem</a:t>
            </a:r>
          </a:p>
          <a:p>
            <a:r>
              <a:rPr lang="en-US" sz="3800" dirty="0" smtClean="0"/>
              <a:t>Grover’s Algorithm </a:t>
            </a:r>
          </a:p>
          <a:p>
            <a:pPr lvl="1"/>
            <a:r>
              <a:rPr lang="en-US" sz="2500" dirty="0"/>
              <a:t>Quadratic speed-up for exhaustive search</a:t>
            </a:r>
          </a:p>
          <a:p>
            <a:pPr lvl="1"/>
            <a:r>
              <a:rPr lang="en-US" sz="2500" dirty="0"/>
              <a:t>Can be combined with classical attacks, e.g., differential cryptanalysis</a:t>
            </a:r>
          </a:p>
          <a:p>
            <a:pPr lvl="1"/>
            <a:endParaRPr lang="en-US" dirty="0"/>
          </a:p>
          <a:p>
            <a:r>
              <a:rPr lang="en-US" sz="3800" dirty="0" smtClean="0"/>
              <a:t>Impact:</a:t>
            </a:r>
          </a:p>
          <a:p>
            <a:pPr lvl="1"/>
            <a:r>
              <a:rPr lang="en-US" dirty="0"/>
              <a:t>Public key crypto:</a:t>
            </a:r>
          </a:p>
          <a:p>
            <a:pPr lvl="2"/>
            <a:r>
              <a:rPr lang="en-US" strike="sngStrike" dirty="0">
                <a:solidFill>
                  <a:srgbClr val="FF0000"/>
                </a:solidFill>
              </a:rPr>
              <a:t>RSA 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strike="sngStrike" dirty="0" smtClean="0">
                <a:solidFill>
                  <a:srgbClr val="FF0000"/>
                </a:solidFill>
              </a:rPr>
              <a:t>Elliptic Curve Cryptography (ECDSA)</a:t>
            </a:r>
            <a:endParaRPr lang="en-US" sz="1200" strike="sngStrike" dirty="0" smtClean="0">
              <a:solidFill>
                <a:srgbClr val="FF0000"/>
              </a:solidFill>
            </a:endParaRPr>
          </a:p>
          <a:p>
            <a:pPr lvl="2"/>
            <a:r>
              <a:rPr lang="en-US" strike="sngStrike" dirty="0" smtClean="0">
                <a:solidFill>
                  <a:srgbClr val="FF0000"/>
                </a:solidFill>
              </a:rPr>
              <a:t>Finite </a:t>
            </a:r>
            <a:r>
              <a:rPr lang="en-US" strike="sngStrike" dirty="0">
                <a:solidFill>
                  <a:srgbClr val="FF0000"/>
                </a:solidFill>
              </a:rPr>
              <a:t>Field </a:t>
            </a:r>
            <a:r>
              <a:rPr lang="en-US" strike="sngStrike" dirty="0" smtClean="0">
                <a:solidFill>
                  <a:srgbClr val="FF0000"/>
                </a:solidFill>
              </a:rPr>
              <a:t>Cryptography  (DSA)</a:t>
            </a:r>
          </a:p>
          <a:p>
            <a:pPr lvl="2"/>
            <a:r>
              <a:rPr lang="en-US" strike="sngStrike" dirty="0" smtClean="0">
                <a:solidFill>
                  <a:srgbClr val="FF0000"/>
                </a:solidFill>
              </a:rPr>
              <a:t>Diffie-Hellman </a:t>
            </a:r>
            <a:r>
              <a:rPr lang="en-US" strike="sngStrike" dirty="0">
                <a:solidFill>
                  <a:srgbClr val="FF0000"/>
                </a:solidFill>
              </a:rPr>
              <a:t>key </a:t>
            </a:r>
            <a:r>
              <a:rPr lang="en-US" strike="sngStrike" dirty="0" smtClean="0">
                <a:solidFill>
                  <a:srgbClr val="FF0000"/>
                </a:solidFill>
              </a:rPr>
              <a:t>exchange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Symmetric key crypto:</a:t>
            </a:r>
          </a:p>
          <a:p>
            <a:pPr lvl="2"/>
            <a:r>
              <a:rPr lang="en-US" dirty="0"/>
              <a:t>AES 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3366FF"/>
                </a:solidFill>
              </a:rPr>
              <a:t>Need larger keys</a:t>
            </a:r>
          </a:p>
          <a:p>
            <a:pPr lvl="2"/>
            <a:r>
              <a:rPr lang="en-US" dirty="0" smtClean="0"/>
              <a:t>Triple DES		</a:t>
            </a:r>
            <a:r>
              <a:rPr lang="en-US" dirty="0" smtClean="0">
                <a:solidFill>
                  <a:srgbClr val="3366FF"/>
                </a:solidFill>
              </a:rPr>
              <a:t>Need larger keys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Hash functions: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SHA-1</a:t>
            </a:r>
            <a:r>
              <a:rPr lang="en-US" dirty="0" smtClean="0">
                <a:solidFill>
                  <a:srgbClr val="0000CC"/>
                </a:solidFill>
              </a:rPr>
              <a:t>,</a:t>
            </a:r>
            <a:r>
              <a:rPr lang="en-US" dirty="0" smtClean="0"/>
              <a:t> SHA-2 </a:t>
            </a:r>
            <a:r>
              <a:rPr lang="en-US" dirty="0"/>
              <a:t>and </a:t>
            </a:r>
            <a:r>
              <a:rPr lang="en-US" dirty="0" smtClean="0"/>
              <a:t>SHA-3	</a:t>
            </a:r>
            <a:r>
              <a:rPr lang="en-US" dirty="0" smtClean="0">
                <a:solidFill>
                  <a:srgbClr val="3366FF"/>
                </a:solidFill>
              </a:rPr>
              <a:t>Use longer output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Impacts of Quantum Computing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72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6707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Cryptosystems which run on classical computers, and are considered to be resistant to quantum attacks</a:t>
            </a:r>
          </a:p>
          <a:p>
            <a:endParaRPr lang="en-US" sz="2600" dirty="0" smtClean="0"/>
          </a:p>
          <a:p>
            <a:pPr lvl="0">
              <a:buClr>
                <a:srgbClr val="2DA2BF"/>
              </a:buClr>
            </a:pPr>
            <a:r>
              <a:rPr lang="en-US" sz="2600" dirty="0" smtClean="0"/>
              <a:t>How soon </a:t>
            </a:r>
            <a:r>
              <a:rPr lang="en-US" sz="2600" dirty="0" smtClean="0">
                <a:solidFill>
                  <a:prstClr val="black"/>
                </a:solidFill>
              </a:rPr>
              <a:t>do we need to worry?</a:t>
            </a:r>
            <a:endParaRPr lang="en-US" sz="2600" dirty="0">
              <a:solidFill>
                <a:srgbClr val="000000"/>
              </a:solidFill>
            </a:endParaRPr>
          </a:p>
          <a:p>
            <a:pPr lvl="1"/>
            <a:r>
              <a:rPr lang="en-US" sz="1500" dirty="0" smtClean="0"/>
              <a:t>How long does encryption need to be secure (</a:t>
            </a:r>
            <a:r>
              <a:rPr lang="en-US" sz="1500" i="1" dirty="0" smtClean="0">
                <a:solidFill>
                  <a:srgbClr val="0099CC"/>
                </a:solidFill>
              </a:rPr>
              <a:t>x</a:t>
            </a:r>
            <a:r>
              <a:rPr lang="en-US" sz="1500" dirty="0" smtClean="0">
                <a:solidFill>
                  <a:srgbClr val="0099CC"/>
                </a:solidFill>
              </a:rPr>
              <a:t> years</a:t>
            </a:r>
            <a:r>
              <a:rPr lang="en-US" sz="1500" dirty="0" smtClean="0"/>
              <a:t>)</a:t>
            </a:r>
          </a:p>
          <a:p>
            <a:pPr lvl="1"/>
            <a:r>
              <a:rPr lang="en-US" sz="1500" dirty="0" smtClean="0"/>
              <a:t>How long to re-tool existing infrastructure with quantum safe solution (</a:t>
            </a:r>
            <a:r>
              <a:rPr lang="en-US" sz="1500" i="1" dirty="0" smtClean="0">
                <a:solidFill>
                  <a:schemeClr val="bg1">
                    <a:lumMod val="65000"/>
                  </a:schemeClr>
                </a:solidFill>
              </a:rPr>
              <a:t>y</a:t>
            </a:r>
            <a:r>
              <a:rPr lang="en-US" sz="1500" dirty="0" smtClean="0">
                <a:solidFill>
                  <a:schemeClr val="bg1">
                    <a:lumMod val="65000"/>
                  </a:schemeClr>
                </a:solidFill>
              </a:rPr>
              <a:t> years</a:t>
            </a:r>
            <a:r>
              <a:rPr lang="en-US" sz="1500" dirty="0" smtClean="0"/>
              <a:t>)</a:t>
            </a:r>
          </a:p>
          <a:p>
            <a:pPr lvl="1"/>
            <a:r>
              <a:rPr lang="en-US" sz="1500" dirty="0" smtClean="0"/>
              <a:t>How long until large-scale quantum computer is built (</a:t>
            </a:r>
            <a:r>
              <a:rPr lang="en-US" sz="1500" i="1" dirty="0" smtClean="0">
                <a:solidFill>
                  <a:srgbClr val="F1925D"/>
                </a:solidFill>
              </a:rPr>
              <a:t>z</a:t>
            </a:r>
            <a:r>
              <a:rPr lang="en-US" sz="1500" dirty="0" smtClean="0">
                <a:solidFill>
                  <a:srgbClr val="F1925D"/>
                </a:solidFill>
              </a:rPr>
              <a:t> years</a:t>
            </a:r>
            <a:r>
              <a:rPr lang="en-US" sz="1500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Post-Quantum Cryptography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3200400" y="4343400"/>
            <a:ext cx="5886450" cy="2116055"/>
            <a:chOff x="3200400" y="4343400"/>
            <a:chExt cx="5886450" cy="2116055"/>
          </a:xfrm>
        </p:grpSpPr>
        <p:grpSp>
          <p:nvGrpSpPr>
            <p:cNvPr id="26" name="Group 25"/>
            <p:cNvGrpSpPr/>
            <p:nvPr/>
          </p:nvGrpSpPr>
          <p:grpSpPr>
            <a:xfrm>
              <a:off x="3200400" y="4343400"/>
              <a:ext cx="4572000" cy="2116055"/>
              <a:chOff x="3200400" y="4431268"/>
              <a:chExt cx="4572000" cy="2116055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3505200" y="4835455"/>
                <a:ext cx="3505200" cy="1711868"/>
                <a:chOff x="3505200" y="4648200"/>
                <a:chExt cx="3505200" cy="1711868"/>
              </a:xfrm>
            </p:grpSpPr>
            <p:grpSp>
              <p:nvGrpSpPr>
                <p:cNvPr id="22" name="Group 21"/>
                <p:cNvGrpSpPr/>
                <p:nvPr/>
              </p:nvGrpSpPr>
              <p:grpSpPr>
                <a:xfrm>
                  <a:off x="3505200" y="4929389"/>
                  <a:ext cx="3200400" cy="1430679"/>
                  <a:chOff x="3276600" y="4762500"/>
                  <a:chExt cx="3200400" cy="1430679"/>
                </a:xfrm>
              </p:grpSpPr>
              <p:grpSp>
                <p:nvGrpSpPr>
                  <p:cNvPr id="18" name="Group 17"/>
                  <p:cNvGrpSpPr/>
                  <p:nvPr/>
                </p:nvGrpSpPr>
                <p:grpSpPr>
                  <a:xfrm>
                    <a:off x="3276600" y="4953000"/>
                    <a:ext cx="3200400" cy="1240179"/>
                    <a:chOff x="3276600" y="4953000"/>
                    <a:chExt cx="3200400" cy="1240179"/>
                  </a:xfrm>
                </p:grpSpPr>
                <p:grpSp>
                  <p:nvGrpSpPr>
                    <p:cNvPr id="14" name="Group 13"/>
                    <p:cNvGrpSpPr/>
                    <p:nvPr/>
                  </p:nvGrpSpPr>
                  <p:grpSpPr>
                    <a:xfrm>
                      <a:off x="3276600" y="4953000"/>
                      <a:ext cx="3200400" cy="762000"/>
                      <a:chOff x="3276600" y="4648200"/>
                      <a:chExt cx="3200400" cy="762000"/>
                    </a:xfrm>
                  </p:grpSpPr>
                  <p:sp>
                    <p:nvSpPr>
                      <p:cNvPr id="8" name="Rectangle 7"/>
                      <p:cNvSpPr/>
                      <p:nvPr/>
                    </p:nvSpPr>
                    <p:spPr>
                      <a:xfrm>
                        <a:off x="4876800" y="4648200"/>
                        <a:ext cx="1600200" cy="38100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50000"/>
                        </a:schemeClr>
                      </a:solidFill>
                      <a:ln w="22225" cap="sq" cmpd="sng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" name="Rectangle 8"/>
                      <p:cNvSpPr/>
                      <p:nvPr/>
                    </p:nvSpPr>
                    <p:spPr>
                      <a:xfrm>
                        <a:off x="3276600" y="4648200"/>
                        <a:ext cx="1600200" cy="38100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65000"/>
                        </a:schemeClr>
                      </a:solidFill>
                      <a:ln w="22225" cap="sq" cmpd="sng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" name="Rectangle 9"/>
                      <p:cNvSpPr/>
                      <p:nvPr/>
                    </p:nvSpPr>
                    <p:spPr>
                      <a:xfrm>
                        <a:off x="3276600" y="5029200"/>
                        <a:ext cx="2514600" cy="381000"/>
                      </a:xfrm>
                      <a:prstGeom prst="rect">
                        <a:avLst/>
                      </a:prstGeom>
                      <a:solidFill>
                        <a:srgbClr val="F1925D"/>
                      </a:solidFill>
                      <a:ln w="22225" cap="sq" cmpd="sng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" name="TextBox 10"/>
                      <p:cNvSpPr txBox="1"/>
                      <p:nvPr/>
                    </p:nvSpPr>
                    <p:spPr>
                      <a:xfrm>
                        <a:off x="3857625" y="4648200"/>
                        <a:ext cx="438150" cy="38100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dirty="0"/>
                          <a:t>y</a:t>
                        </a:r>
                      </a:p>
                    </p:txBody>
                  </p:sp>
                  <p:sp>
                    <p:nvSpPr>
                      <p:cNvPr id="12" name="TextBox 11"/>
                      <p:cNvSpPr txBox="1"/>
                      <p:nvPr/>
                    </p:nvSpPr>
                    <p:spPr>
                      <a:xfrm>
                        <a:off x="5385918" y="4648200"/>
                        <a:ext cx="438150" cy="38100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dirty="0" smtClean="0"/>
                          <a:t>x</a:t>
                        </a:r>
                        <a:endParaRPr lang="en-US" i="1" dirty="0"/>
                      </a:p>
                    </p:txBody>
                  </p:sp>
                  <p:sp>
                    <p:nvSpPr>
                      <p:cNvPr id="13" name="TextBox 12"/>
                      <p:cNvSpPr txBox="1"/>
                      <p:nvPr/>
                    </p:nvSpPr>
                    <p:spPr>
                      <a:xfrm>
                        <a:off x="4314825" y="5029200"/>
                        <a:ext cx="438150" cy="38100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dirty="0" smtClean="0"/>
                          <a:t>z</a:t>
                        </a:r>
                        <a:endParaRPr lang="en-US" i="1" dirty="0"/>
                      </a:p>
                    </p:txBody>
                  </p:sp>
                </p:grpSp>
                <p:cxnSp>
                  <p:nvCxnSpPr>
                    <p:cNvPr id="16" name="Straight Arrow Connector 15"/>
                    <p:cNvCxnSpPr/>
                    <p:nvPr/>
                  </p:nvCxnSpPr>
                  <p:spPr>
                    <a:xfrm>
                      <a:off x="3276600" y="5867400"/>
                      <a:ext cx="3200400" cy="0"/>
                    </a:xfrm>
                    <a:prstGeom prst="straightConnector1">
                      <a:avLst/>
                    </a:prstGeom>
                    <a:ln w="22225">
                      <a:solidFill>
                        <a:schemeClr val="tx1"/>
                      </a:solidFill>
                      <a:tailEnd type="triangle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7" name="TextBox 16"/>
                    <p:cNvSpPr txBox="1"/>
                    <p:nvPr/>
                  </p:nvSpPr>
                  <p:spPr>
                    <a:xfrm>
                      <a:off x="3276600" y="5885402"/>
                      <a:ext cx="130921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/>
                        <a:t>time</a:t>
                      </a:r>
                      <a:endParaRPr lang="en-US" sz="1400" dirty="0"/>
                    </a:p>
                  </p:txBody>
                </p:sp>
              </p:grpSp>
              <p:sp>
                <p:nvSpPr>
                  <p:cNvPr id="19" name="Left Brace 18"/>
                  <p:cNvSpPr/>
                  <p:nvPr/>
                </p:nvSpPr>
                <p:spPr>
                  <a:xfrm rot="16200000">
                    <a:off x="6055284" y="5102784"/>
                    <a:ext cx="190500" cy="652932"/>
                  </a:xfrm>
                  <a:prstGeom prst="leftBrac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" name="Left Brace 19"/>
                  <p:cNvSpPr/>
                  <p:nvPr/>
                </p:nvSpPr>
                <p:spPr>
                  <a:xfrm rot="5400000">
                    <a:off x="4514850" y="4562475"/>
                    <a:ext cx="114300" cy="514350"/>
                  </a:xfrm>
                  <a:prstGeom prst="leftBrac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1" name="TextBox 20"/>
                <p:cNvSpPr txBox="1"/>
                <p:nvPr/>
              </p:nvSpPr>
              <p:spPr>
                <a:xfrm>
                  <a:off x="3733800" y="4648200"/>
                  <a:ext cx="32766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/>
                    <a:t>What do we do here??</a:t>
                  </a:r>
                  <a:endParaRPr lang="en-US" sz="1400" dirty="0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3200400" y="4431268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Theorem 1: If </a:t>
                </a:r>
                <a:r>
                  <a:rPr lang="en-US" i="1" dirty="0" smtClean="0">
                    <a:solidFill>
                      <a:srgbClr val="0099CC"/>
                    </a:solidFill>
                  </a:rPr>
                  <a:t>x</a:t>
                </a:r>
                <a:r>
                  <a:rPr lang="en-US" dirty="0" smtClean="0"/>
                  <a:t> + </a:t>
                </a:r>
                <a:r>
                  <a:rPr lang="en-US" i="1" dirty="0" smtClean="0">
                    <a:solidFill>
                      <a:schemeClr val="bg1">
                        <a:lumMod val="65000"/>
                      </a:schemeClr>
                    </a:solidFill>
                  </a:rPr>
                  <a:t>y</a:t>
                </a:r>
                <a:r>
                  <a:rPr lang="en-US" dirty="0" smtClean="0"/>
                  <a:t> &gt; </a:t>
                </a:r>
                <a:r>
                  <a:rPr lang="en-US" i="1" dirty="0" smtClean="0">
                    <a:solidFill>
                      <a:srgbClr val="F1925D"/>
                    </a:solidFill>
                  </a:rPr>
                  <a:t>z</a:t>
                </a:r>
                <a:r>
                  <a:rPr lang="en-US" dirty="0" smtClean="0"/>
                  <a:t>, then worry</a:t>
                </a:r>
                <a:endParaRPr lang="en-US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6052668" y="5790776"/>
              <a:ext cx="30341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secret keys revealed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0598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1675</TotalTime>
  <Words>953</Words>
  <Application>Microsoft Office PowerPoint</Application>
  <PresentationFormat>On-screen Show (4:3)</PresentationFormat>
  <Paragraphs>252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Lucida Sans Unicode</vt:lpstr>
      <vt:lpstr>Verdana</vt:lpstr>
      <vt:lpstr>Wingdings 2</vt:lpstr>
      <vt:lpstr>Wingdings 3</vt:lpstr>
      <vt:lpstr>Concourse</vt:lpstr>
      <vt:lpstr>A Quantum World  and how NIST is preparing for future crypto</vt:lpstr>
      <vt:lpstr>Cryptography today and NIST Standards</vt:lpstr>
      <vt:lpstr>Impacts of Quantum Computing</vt:lpstr>
      <vt:lpstr>Impacts of Quantum Computing</vt:lpstr>
      <vt:lpstr>Impacts of Quantum Computing</vt:lpstr>
      <vt:lpstr>Impacts of Quantum Computing</vt:lpstr>
      <vt:lpstr>Impacts of Quantum Computing</vt:lpstr>
      <vt:lpstr>Impacts of Quantum Computing</vt:lpstr>
      <vt:lpstr>Post-Quantum Cryptography</vt:lpstr>
      <vt:lpstr>Practical Questions</vt:lpstr>
      <vt:lpstr>Observations</vt:lpstr>
      <vt:lpstr>Security</vt:lpstr>
      <vt:lpstr>The NIST PQC Project</vt:lpstr>
      <vt:lpstr>Some research questions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Quantum World  and how NIST is preparing for future crypto</dc:title>
  <dc:creator>Moody, Dustin</dc:creator>
  <cp:lastModifiedBy>Moody, Dustin</cp:lastModifiedBy>
  <cp:revision>52</cp:revision>
  <cp:lastPrinted>2014-03-10T20:43:05Z</cp:lastPrinted>
  <dcterms:created xsi:type="dcterms:W3CDTF">2014-03-10T14:46:07Z</dcterms:created>
  <dcterms:modified xsi:type="dcterms:W3CDTF">2015-11-30T17:26:16Z</dcterms:modified>
</cp:coreProperties>
</file>